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1" r:id="rId1"/>
  </p:sldMasterIdLst>
  <p:notesMasterIdLst>
    <p:notesMasterId r:id="rId7"/>
  </p:notesMasterIdLst>
  <p:handoutMasterIdLst>
    <p:handoutMasterId r:id="rId8"/>
  </p:handoutMasterIdLst>
  <p:sldIdLst>
    <p:sldId id="318" r:id="rId2"/>
    <p:sldId id="317" r:id="rId3"/>
    <p:sldId id="310" r:id="rId4"/>
    <p:sldId id="319" r:id="rId5"/>
    <p:sldId id="32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3237" autoAdjust="0"/>
  </p:normalViewPr>
  <p:slideViewPr>
    <p:cSldViewPr>
      <p:cViewPr varScale="1">
        <p:scale>
          <a:sx n="86" d="100"/>
          <a:sy n="86" d="100"/>
        </p:scale>
        <p:origin x="-150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A47B3-01C8-4864-AD8F-8BC92E7F1DD2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1C270-0B2F-4FD0-80A0-2B79FAC15A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2586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861F-D710-4A57-996F-7214EE18150A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153E-7DAD-4D25-9AF4-7C979D895E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7144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051279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771830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1913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85568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30194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333999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63870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141474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86403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1861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2971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r>
              <a:rPr lang="ru-RU" smtClean="0"/>
              <a:t>© Федеральная налоговая служба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cover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F Din Text Cond Pro Medium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F Din Text Cond Pro Medium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F Din Text Cond Pro Medium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F Din Text Cond Pro Medium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А4 серый-2 уг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0" y="-103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212725" y="404813"/>
            <a:ext cx="8569325" cy="76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 defTabSz="10414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414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414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414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414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200" b="1" dirty="0">
                <a:latin typeface="PF Din Text Cond Pro Medium"/>
              </a:rPr>
              <a:t>Федеральный закон от 07.08.2001 № </a:t>
            </a:r>
            <a:r>
              <a:rPr lang="ru-RU" sz="2200" b="1" dirty="0" smtClean="0">
                <a:latin typeface="PF Din Text Cond Pro Medium"/>
              </a:rPr>
              <a:t>115-ФЗ </a:t>
            </a:r>
            <a:r>
              <a:rPr lang="ru-RU" sz="2200" b="1" u="sng" dirty="0" smtClean="0">
                <a:latin typeface="PF Din Text Cond Pro Medium"/>
              </a:rPr>
              <a:t>в отношении букмекеров и лотерей</a:t>
            </a:r>
            <a:endParaRPr lang="ru-RU" sz="2200" b="1" u="sng" dirty="0">
              <a:latin typeface="PF Din Text Cond Pro Medium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827584" y="1556792"/>
            <a:ext cx="7776864" cy="23762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ФНС России контролирует исполнение закона операторами азартных игр</a:t>
            </a:r>
          </a:p>
          <a:p>
            <a:pPr algn="ctr"/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«организаторы </a:t>
            </a:r>
            <a:r>
              <a:rPr lang="ru-RU" dirty="0">
                <a:solidFill>
                  <a:schemeClr val="tx2"/>
                </a:solidFill>
              </a:rPr>
              <a:t>азартных игр» </a:t>
            </a:r>
            <a:r>
              <a:rPr lang="ru-RU" sz="1600" i="1" dirty="0" smtClean="0">
                <a:solidFill>
                  <a:schemeClr val="tx2"/>
                </a:solidFill>
              </a:rPr>
              <a:t>(с 12.03.2020) </a:t>
            </a:r>
            <a:r>
              <a:rPr lang="ru-RU" dirty="0" smtClean="0">
                <a:solidFill>
                  <a:schemeClr val="tx2"/>
                </a:solidFill>
              </a:rPr>
              <a:t>- это организации</a:t>
            </a:r>
            <a:r>
              <a:rPr lang="ru-RU" dirty="0">
                <a:solidFill>
                  <a:schemeClr val="tx2"/>
                </a:solidFill>
              </a:rPr>
              <a:t>, содержащие тотализаторы и букмекерские конторы, а также организующие и проводящие лотереи, тотализаторы (взаимное пари) и иные основанные на риске игры, в том числе в электронной форме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14386" y="4365104"/>
            <a:ext cx="6930021" cy="1640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 Новгородской области поднадзорными субъектами являются: </a:t>
            </a:r>
            <a:r>
              <a:rPr lang="ru-RU" dirty="0" smtClean="0"/>
              <a:t>8 пунктов </a:t>
            </a:r>
            <a:r>
              <a:rPr lang="ru-RU" dirty="0"/>
              <a:t>приема ставок букмекерских контор и </a:t>
            </a:r>
            <a:r>
              <a:rPr lang="ru-RU" dirty="0" smtClean="0"/>
              <a:t>любые распространители лотерей (Почта России, крупные сетевые магазины, сотовые операторы и др.)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74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А4 серый-2 уг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3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0" y="404664"/>
            <a:ext cx="8650202" cy="594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83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А4 серый-2 уг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53022"/>
              </p:ext>
            </p:extLst>
          </p:nvPr>
        </p:nvGraphicFramePr>
        <p:xfrm>
          <a:off x="106362" y="160502"/>
          <a:ext cx="8931276" cy="6536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6176"/>
                <a:gridCol w="2551682"/>
                <a:gridCol w="5213418"/>
              </a:tblGrid>
              <a:tr h="418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Пункт статьи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КоАП РФ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Нарушение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Мера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1672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п. 1 ст. 15.27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п. 2 ст. 15.27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Внутренний контроль,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повлекший несообщения сведений в </a:t>
                      </a:r>
                      <a:r>
                        <a:rPr lang="ru-RU" sz="1200" dirty="0" err="1">
                          <a:effectLst/>
                        </a:rPr>
                        <a:t>Росфинмониторинг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 отдельно 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повлекший несообщения сведений в </a:t>
                      </a:r>
                      <a:r>
                        <a:rPr lang="ru-RU" sz="1200" dirty="0" err="1">
                          <a:effectLst/>
                        </a:rPr>
                        <a:t>Росфинмониторинг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50 до 100 тыс. руб.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10 до 30 тыс. руб. должностным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200 до 400 тыс. руб.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 или административное приостановление деятельности на срок до 60 суток,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 до 50 тыс. руб. 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836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п. 2.1 ст. 15.27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Несоблюдение блокировки денежных средств/ приостановки операции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300 до 500 тыс. руб. или административное приостановление деятельности на срок до 60 суток,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 до 40 тыс. руб. 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708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п. 2.2 ст. 15.27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Несообщение сведений об отказе работать с клиентом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300 до 500 тыс. руб.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 административное приостановление деятельности на срок до 60 суток,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от 30 до 40 тыс. руб. 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836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п. 2.3 ст. 15.27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Игнорирование запроса Росфинмониторинга насчет операций или бенефициарных владельцев клиента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300 до 500 тыс. руб.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 до 50 тыс. руб. 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1045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п. 3 ст. 15.27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Воспрепятствование проверке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700 до 1 000 тыс. руб. или административное приостановление деятельности на срок до 90 суток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30 до 50 тыс. руб. или дисквалификация на срок от 1 до 2 лет 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  <a:tr h="991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п. 4 ст. 15.27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Неисполнение законодательства о ПОД/ФТ повлекшие  легализацию, установленную приговором суда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500 до 1000 тыс. руб. или административное приостановление деятельности на срок до 90 суток </a:t>
                      </a:r>
                      <a:r>
                        <a:rPr lang="ru-RU" sz="1200" dirty="0" err="1">
                          <a:effectLst/>
                        </a:rPr>
                        <a:t>юрлицам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от 30 до 50 тыс. руб. дисквалификацию на срок от 1 до 3 лет- должностным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32" marR="3493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65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2400" cy="1944216"/>
          </a:xfrm>
        </p:spPr>
        <p:txBody>
          <a:bodyPr/>
          <a:lstStyle/>
          <a:p>
            <a:r>
              <a:rPr lang="ru-RU" sz="2000" dirty="0"/>
              <a:t>Определение Верховного Суда РФ от 14.02.2019 N 307-АД18-20632 по делу N А21-3379/2018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суды </a:t>
            </a:r>
            <a:r>
              <a:rPr lang="ru-RU" sz="2000" dirty="0"/>
              <a:t>пришли к выводу </a:t>
            </a:r>
            <a:r>
              <a:rPr lang="ru-RU" sz="2000" dirty="0">
                <a:solidFill>
                  <a:srgbClr val="FF0000"/>
                </a:solidFill>
              </a:rPr>
              <a:t>о наличии </a:t>
            </a:r>
            <a:r>
              <a:rPr lang="ru-RU" sz="2000" dirty="0"/>
              <a:t>в действиях общества </a:t>
            </a:r>
            <a:r>
              <a:rPr lang="ru-RU" sz="2000" dirty="0">
                <a:solidFill>
                  <a:srgbClr val="FF0000"/>
                </a:solidFill>
              </a:rPr>
              <a:t>состава административного правонарушения</a:t>
            </a:r>
            <a:r>
              <a:rPr lang="ru-RU" sz="2000" dirty="0"/>
              <a:t>, ответственность за которое установлена ч. 1 ст. 15.27 КоАП РФ.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1560" y="2564905"/>
            <a:ext cx="7772400" cy="1944216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Доводы </a:t>
            </a:r>
            <a:r>
              <a:rPr lang="ru-RU" dirty="0">
                <a:solidFill>
                  <a:schemeClr val="tx2"/>
                </a:solidFill>
              </a:rPr>
              <a:t>организации- распространителя лотерейных </a:t>
            </a:r>
            <a:r>
              <a:rPr lang="ru-RU" dirty="0" smtClean="0">
                <a:solidFill>
                  <a:schemeClr val="tx2"/>
                </a:solidFill>
              </a:rPr>
              <a:t>билетов: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при </a:t>
            </a:r>
            <a:r>
              <a:rPr lang="ru-RU" dirty="0">
                <a:solidFill>
                  <a:schemeClr val="tx2"/>
                </a:solidFill>
              </a:rPr>
              <a:t>реализации физическому лицу пяти лотерейных билетов по цене 100 рублей каждый (на общую сумму 500 рублей), то есть менее 15 000 рублей, отсутствовала обязанность осуществления обязательной идентификации клиента в порядке, предусмотренном Законом N </a:t>
            </a:r>
            <a:r>
              <a:rPr lang="ru-RU" dirty="0" smtClean="0">
                <a:solidFill>
                  <a:schemeClr val="tx2"/>
                </a:solidFill>
              </a:rPr>
              <a:t>115-ФЗ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653136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Доводы суда: обществом </a:t>
            </a:r>
            <a:r>
              <a:rPr lang="ru-RU" dirty="0">
                <a:solidFill>
                  <a:schemeClr val="accent2"/>
                </a:solidFill>
              </a:rPr>
              <a:t>не разработаны правила внутреннего контроля, не активирован и не используется Личный кабинет </a:t>
            </a:r>
            <a:r>
              <a:rPr lang="ru-RU" dirty="0"/>
              <a:t>на портале </a:t>
            </a:r>
            <a:r>
              <a:rPr lang="ru-RU" dirty="0" err="1"/>
              <a:t>Росфинмониторинга</a:t>
            </a:r>
            <a:r>
              <a:rPr lang="ru-RU" dirty="0"/>
              <a:t> для просмотра Перечня организаций и физических лиц, в отношении которых имеются сведения об их причастности к экстремистской деятельности или терроризму и доведения его до сведения своих подчиненных лиц</a:t>
            </a:r>
          </a:p>
        </p:txBody>
      </p:sp>
    </p:spTree>
    <p:extLst>
      <p:ext uri="{BB962C8B-B14F-4D97-AF65-F5344CB8AC3E}">
        <p14:creationId xmlns:p14="http://schemas.microsoft.com/office/powerpoint/2010/main" val="536671002"/>
      </p:ext>
    </p:extLst>
  </p:cSld>
  <p:clrMapOvr>
    <a:masterClrMapping/>
  </p:clrMapOvr>
  <p:transition spd="slow"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584542"/>
              </p:ext>
            </p:extLst>
          </p:nvPr>
        </p:nvGraphicFramePr>
        <p:xfrm>
          <a:off x="395536" y="3356992"/>
          <a:ext cx="7643192" cy="3172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43192"/>
              </a:tblGrid>
              <a:tr h="2709800"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</a:rPr>
                        <a:t>Пример исчисления НДФЛ с выигрыша на тотализаторе</a:t>
                      </a:r>
                      <a:endParaRPr lang="ru-RU" sz="1600" dirty="0">
                        <a:effectLst/>
                      </a:endParaRPr>
                    </a:p>
                    <a:p>
                      <a:pPr indent="342900" algn="just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 декабря Иванов А.А. выиграл 45 000 руб. от игры на тотализаторе. Ставка Иванова А.А. для участия в игре составила 5 000 руб. Иванов А.А. является налоговым резидентом РФ.</a:t>
                      </a:r>
                    </a:p>
                    <a:p>
                      <a:pPr indent="342900" algn="just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Сумма НДФЛ, которую должен удержать и уплатить в бюджет организатор игры, составила 4 680 руб. ((45 000 руб. - 4 000 руб. - 5 000 руб.) x 13%). На руки Иванов А.А. получит 40 320 руб. (45 000 руб. - 4 680 руб.).</a:t>
                      </a:r>
                    </a:p>
                    <a:p>
                      <a:pPr indent="342900" algn="just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Организатор игры выплатил выигрыш 23 декабря. Сумму налога необходимо перечислить не позднее 24 декабря.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3825" marR="123825" marT="123825" marB="123825"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39552" y="404664"/>
            <a:ext cx="3744416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Выигрыш 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&gt; </a:t>
            </a:r>
            <a:r>
              <a:rPr lang="ru-RU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15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000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руб.</a:t>
            </a:r>
            <a:endParaRPr lang="en-US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/>
          </a:p>
          <a:p>
            <a:pPr algn="ctr"/>
            <a:r>
              <a:rPr lang="ru-RU" dirty="0" smtClean="0"/>
              <a:t>организаторы </a:t>
            </a:r>
            <a:r>
              <a:rPr lang="ru-RU" dirty="0"/>
              <a:t>азартных игр являются налоговыми агентами. </a:t>
            </a:r>
            <a:r>
              <a:rPr lang="ru-RU" dirty="0" smtClean="0"/>
              <a:t>Сумму</a:t>
            </a:r>
            <a:r>
              <a:rPr lang="en-US" dirty="0" smtClean="0"/>
              <a:t> </a:t>
            </a:r>
            <a:r>
              <a:rPr lang="ru-RU" dirty="0" smtClean="0"/>
              <a:t>полученного  выигрыша  </a:t>
            </a:r>
            <a:r>
              <a:rPr lang="ru-RU" dirty="0"/>
              <a:t>нужно выплачивать за вычетом НДФЛ. </a:t>
            </a:r>
            <a:endParaRPr lang="en-US" dirty="0" smtClean="0"/>
          </a:p>
          <a:p>
            <a:pPr algn="ctr"/>
            <a:r>
              <a:rPr lang="ru-RU" sz="1600" dirty="0" smtClean="0"/>
              <a:t>Они должны удержать и перечислить НДФЛ в бюджет (</a:t>
            </a:r>
            <a:r>
              <a:rPr lang="ru-RU" sz="1600" u="sng" dirty="0" smtClean="0">
                <a:solidFill>
                  <a:schemeClr val="bg1"/>
                </a:solidFill>
              </a:rPr>
              <a:t>п. 1 ст. 214.7, п. 4 ст. 226 НК РФ</a:t>
            </a:r>
            <a:r>
              <a:rPr lang="ru-RU" sz="1600" dirty="0" smtClean="0">
                <a:solidFill>
                  <a:schemeClr val="bg1"/>
                </a:solidFill>
              </a:rPr>
              <a:t>).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7984" y="404664"/>
            <a:ext cx="4104456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Выигрыш 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&lt; </a:t>
            </a:r>
            <a:r>
              <a:rPr lang="en-US" b="1">
                <a:solidFill>
                  <a:schemeClr val="accent2">
                    <a:lumMod val="40000"/>
                    <a:lumOff val="60000"/>
                  </a:schemeClr>
                </a:solidFill>
              </a:rPr>
              <a:t>15 </a:t>
            </a:r>
            <a:r>
              <a:rPr lang="en-US" b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000 </a:t>
            </a:r>
            <a:r>
              <a:rPr lang="ru-RU" b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руб</a:t>
            </a:r>
            <a:r>
              <a:rPr lang="ru-RU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 smtClean="0"/>
          </a:p>
          <a:p>
            <a:pPr algn="ctr"/>
            <a:r>
              <a:rPr lang="ru-RU" dirty="0"/>
              <a:t>налог уплачивает физическое лицо (</a:t>
            </a:r>
            <a:r>
              <a:rPr lang="ru-RU" dirty="0" err="1"/>
              <a:t>пп</a:t>
            </a:r>
            <a:r>
              <a:rPr lang="ru-RU" dirty="0"/>
              <a:t>. 5 п. 1 ст. 228 НК РФ). В этом случае организатор азартных игр налоговым агентом не признается.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706479"/>
      </p:ext>
    </p:extLst>
  </p:cSld>
  <p:clrMapOvr>
    <a:masterClrMapping/>
  </p:clrMapOvr>
  <p:transition spd="slow">
    <p:cover dir="rd"/>
  </p:transition>
</p:sld>
</file>

<file path=ppt/theme/theme1.xml><?xml version="1.0" encoding="utf-8"?>
<a:theme xmlns:a="http://schemas.openxmlformats.org/drawingml/2006/main" name="Тема1">
  <a:themeElements>
    <a:clrScheme name="FNS">
      <a:dk1>
        <a:srgbClr val="005EA4"/>
      </a:dk1>
      <a:lt1>
        <a:srgbClr val="FFFFFF"/>
      </a:lt1>
      <a:dk2>
        <a:srgbClr val="000000"/>
      </a:dk2>
      <a:lt2>
        <a:srgbClr val="D8D8D8"/>
      </a:lt2>
      <a:accent1>
        <a:srgbClr val="0070C0"/>
      </a:accent1>
      <a:accent2>
        <a:srgbClr val="C00000"/>
      </a:accent2>
      <a:accent3>
        <a:srgbClr val="00B0F0"/>
      </a:accent3>
      <a:accent4>
        <a:srgbClr val="31859B"/>
      </a:accent4>
      <a:accent5>
        <a:srgbClr val="B7DDE8"/>
      </a:accent5>
      <a:accent6>
        <a:srgbClr val="E36C09"/>
      </a:accent6>
      <a:hlink>
        <a:srgbClr val="0070C0"/>
      </a:hlink>
      <a:folHlink>
        <a:srgbClr val="800080"/>
      </a:folHlink>
    </a:clrScheme>
    <a:fontScheme name="FNS">
      <a:majorFont>
        <a:latin typeface="PF Din Text Cond Pro Medium"/>
        <a:ea typeface=""/>
        <a:cs typeface=""/>
      </a:majorFont>
      <a:minorFont>
        <a:latin typeface="PF Din Text Cond Pro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2824</TotalTime>
  <Words>659</Words>
  <Application>Microsoft Office PowerPoint</Application>
  <PresentationFormat>Экран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Тема1</vt:lpstr>
      <vt:lpstr>Презентация PowerPoint</vt:lpstr>
      <vt:lpstr>Презентация PowerPoint</vt:lpstr>
      <vt:lpstr>Презентация PowerPoint</vt:lpstr>
      <vt:lpstr>Определение Верховного Суда РФ от 14.02.2019 N 307-АД18-20632 по делу N А21-3379/2018  суды пришли к выводу о наличии в действиях общества состава административного правонарушения, ответственность за которое установлена ч. 1 ст. 15.27 КоАП РФ.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Елена Николаевна</dc:creator>
  <cp:lastModifiedBy>Бубнова Наталья Михайловна</cp:lastModifiedBy>
  <cp:revision>121</cp:revision>
  <dcterms:created xsi:type="dcterms:W3CDTF">2017-06-06T06:50:19Z</dcterms:created>
  <dcterms:modified xsi:type="dcterms:W3CDTF">2021-02-25T06:21:38Z</dcterms:modified>
</cp:coreProperties>
</file>